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313" r:id="rId4"/>
    <p:sldId id="312" r:id="rId5"/>
    <p:sldId id="267" r:id="rId6"/>
    <p:sldId id="268" r:id="rId7"/>
    <p:sldId id="269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1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D18"/>
    <a:srgbClr val="0A3A6E"/>
    <a:srgbClr val="F8AE00"/>
    <a:srgbClr val="273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3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C830-15E4-456E-98B5-560FD730E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C520E-2ECD-43F4-A2BC-5E25AEC5C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BA2CE-774C-4E4A-A0F8-077BED76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3419-A973-4399-AE5E-8DBF38CE162F}" type="datetimeFigureOut">
              <a:rPr lang="en-AU" smtClean="0"/>
              <a:t>13/09/2021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3391C-A7DC-4070-83F2-C4C99703A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E8183-6807-45C4-805F-386369C6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2ADB-BDAA-4001-85EC-FD62768402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06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40FE-1ACA-496A-946E-64C1B13F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3B90C-4082-48D7-87A7-19D919F16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01F11-48F6-40CF-8B0F-35665740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3419-A973-4399-AE5E-8DBF38CE162F}" type="datetimeFigureOut">
              <a:rPr lang="en-AU" smtClean="0"/>
              <a:t>13/09/2021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5E50-EAAD-4D50-8A27-6B43AB2D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C74AF-22E9-4403-A484-BE2F3D55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2ADB-BDAA-4001-85EC-FD62768402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02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248FA3-51CB-4CE6-AF27-1E0148E7A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C0FCA-3421-4448-96DF-F282BE641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8FFAF-97C6-48EB-AEC4-F57590BA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3419-A973-4399-AE5E-8DBF38CE162F}" type="datetimeFigureOut">
              <a:rPr lang="en-AU" smtClean="0"/>
              <a:t>13/09/2021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730EA-C67F-44B3-A119-91B15D37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179FF-C1E4-4929-B5B0-B78F02BF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2ADB-BDAA-4001-85EC-FD62768402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36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EB12-D31D-4D82-9305-EAB31369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34FFA-EEBD-45C0-96E9-AF047D1A7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1F5AB-12BB-4921-92CC-CD6DC1B9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3419-A973-4399-AE5E-8DBF38CE162F}" type="datetimeFigureOut">
              <a:rPr lang="en-AU" smtClean="0"/>
              <a:t>13/09/2021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BBFE0-BDE6-41FD-AF2B-A7729C0D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02646-774E-4452-A35D-69E4E246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2ADB-BDAA-4001-85EC-FD62768402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82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8110-0493-4BF2-98BD-616228C6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1A4E2-602A-429E-98F3-FCDFE5C68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078BC-06D5-4D00-AEF3-8EF41DDA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3419-A973-4399-AE5E-8DBF38CE162F}" type="datetimeFigureOut">
              <a:rPr lang="en-AU" smtClean="0"/>
              <a:t>13/09/2021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4D3E-ABF7-44BD-A308-ADC96436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8BD52-85E1-4813-AFB8-5FBD6B5D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2ADB-BDAA-4001-85EC-FD62768402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327E-BFEB-4B0B-8F42-B2BDA325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C0391-1699-42BC-8FD2-FF5A375CA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C0D8C-3693-4CDD-8E91-F31F93FBA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64286-AB2C-485F-8350-91FD66BA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3419-A973-4399-AE5E-8DBF38CE162F}" type="datetimeFigureOut">
              <a:rPr lang="en-AU" smtClean="0"/>
              <a:t>13/09/2021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3A9CE-90E4-4AE9-969C-68375C8D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83B89-335E-4999-BDA9-68CBC3A6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2ADB-BDAA-4001-85EC-FD62768402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236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2722-9383-41E3-9A98-5007CB92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B9ABA-C041-4830-B8DE-B35428161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0164B-4E1F-4775-8DEF-D3D847D0A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44774-ED15-4101-A926-C0272014C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8A4667-2739-413B-893E-027A1D6FA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B7E2CC-7065-41B5-8FED-473D4C78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3419-A973-4399-AE5E-8DBF38CE162F}" type="datetimeFigureOut">
              <a:rPr lang="en-AU" smtClean="0"/>
              <a:t>13/09/2021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127D7E-79C9-4D77-A5E3-C97435C6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EDF025-0E26-4228-94D5-470E237B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2ADB-BDAA-4001-85EC-FD62768402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164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9FBE-0521-4222-8EED-BDE506B0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B233F-E674-49FB-A2BB-27469CF4C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3419-A973-4399-AE5E-8DBF38CE162F}" type="datetimeFigureOut">
              <a:rPr lang="en-AU" smtClean="0"/>
              <a:t>13/09/2021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DE68A-3068-4647-9465-03DE4A84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8B288-6329-4385-BCC7-9E380DBF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2ADB-BDAA-4001-85EC-FD62768402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72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217A59-16E0-479B-BA37-6B1AC79E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3419-A973-4399-AE5E-8DBF38CE162F}" type="datetimeFigureOut">
              <a:rPr lang="en-AU" smtClean="0"/>
              <a:t>13/09/2021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4FF5B-E6FE-4021-806D-DA01E514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33A06-65CA-4464-8D79-DD0886E8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2ADB-BDAA-4001-85EC-FD62768402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34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BA7D-40A6-4139-8066-4A6F27A38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51790-FF90-4903-A4F5-9E8A6E2B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EA9D0-D3AE-4E7F-900A-117F7DD86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EEB5C-3B4D-4DAC-9764-9788EAE5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3419-A973-4399-AE5E-8DBF38CE162F}" type="datetimeFigureOut">
              <a:rPr lang="en-AU" smtClean="0"/>
              <a:t>13/09/2021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D83A2-A750-41C0-AE22-40D4BDB9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B67B8-2382-4C21-AE18-9E42341B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2ADB-BDAA-4001-85EC-FD62768402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450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7179F-20F9-4B91-AD6A-366257253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F73662-7E33-4B4B-A39A-FB7A329D0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AA319-E1CF-4E3C-8381-E8D8280A5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E742B-5341-439B-A879-851779B8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3419-A973-4399-AE5E-8DBF38CE162F}" type="datetimeFigureOut">
              <a:rPr lang="en-AU" smtClean="0"/>
              <a:t>13/09/2021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77E08-F14C-48DA-BABE-451449B66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64A10-A861-4BBB-AB20-51A82043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2ADB-BDAA-4001-85EC-FD62768402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172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B4F40-C7BA-4C0C-BE52-1A1A4013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A8CA2-B532-44B2-87D6-16101EE19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E1153-B271-4E2C-BA93-969534CCD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83419-A973-4399-AE5E-8DBF38CE162F}" type="datetimeFigureOut">
              <a:rPr lang="en-AU" smtClean="0"/>
              <a:t>13/09/2021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2282E-457A-461C-8A4D-D8675A63E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12F5-E68E-473C-AAF1-F52326716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2ADB-BDAA-4001-85EC-FD62768402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919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 with low confidence">
            <a:extLst>
              <a:ext uri="{FF2B5EF4-FFF2-40B4-BE49-F238E27FC236}">
                <a16:creationId xmlns:a16="http://schemas.microsoft.com/office/drawing/2014/main" id="{72E6B7A8-28A2-B746-B2D0-66C36A86FE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304F4-8414-C64D-B3AF-F31666B2F4F5}"/>
              </a:ext>
            </a:extLst>
          </p:cNvPr>
          <p:cNvSpPr txBox="1"/>
          <p:nvPr/>
        </p:nvSpPr>
        <p:spPr>
          <a:xfrm>
            <a:off x="8424809" y="4205046"/>
            <a:ext cx="337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b="1" dirty="0">
                <a:solidFill>
                  <a:srgbClr val="273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  <a:endParaRPr lang="en-PH" dirty="0">
              <a:solidFill>
                <a:srgbClr val="273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PH" dirty="0">
                <a:solidFill>
                  <a:srgbClr val="273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NAME; HOSPITAL]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A78EA58-2CF3-344B-B635-DAEFD37EDF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407" y="5640406"/>
            <a:ext cx="1689100" cy="901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D9F7860-5AEF-B44F-AAED-4C65C9ACB2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1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31C0A-ED0D-2941-A46B-949B4F1BC7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4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543590C-3E89-1247-B8F2-03C3E75F4B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B786C0FD-92DF-454D-960F-FD06AE643C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C87C1FCA-E567-2944-99BD-142ACBC527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5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73C5F08-8763-7144-AF77-1A033A453D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A70B729-B2BE-B04B-9407-0B7F8DE485F3}"/>
              </a:ext>
            </a:extLst>
          </p:cNvPr>
          <p:cNvGrpSpPr/>
          <p:nvPr/>
        </p:nvGrpSpPr>
        <p:grpSpPr>
          <a:xfrm>
            <a:off x="2829697" y="342239"/>
            <a:ext cx="2866768" cy="1746051"/>
            <a:chOff x="1890583" y="2578812"/>
            <a:chExt cx="2866768" cy="174605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4522F4-6671-2C4D-A274-0A42FAAD0AE5}"/>
                </a:ext>
              </a:extLst>
            </p:cNvPr>
            <p:cNvSpPr txBox="1"/>
            <p:nvPr/>
          </p:nvSpPr>
          <p:spPr>
            <a:xfrm>
              <a:off x="1890583" y="2578812"/>
              <a:ext cx="2147161" cy="1746051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A2974E0-B660-7E4B-A3D5-0989B1D86F20}"/>
                </a:ext>
              </a:extLst>
            </p:cNvPr>
            <p:cNvCxnSpPr/>
            <p:nvPr/>
          </p:nvCxnSpPr>
          <p:spPr>
            <a:xfrm>
              <a:off x="3941805" y="2718486"/>
              <a:ext cx="815546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5918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0229F5-7695-CF4A-877C-156425E1BE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0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9137834F-D9D8-6E47-B084-4F0897EB93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26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F324908D-6FAC-0D4C-8A35-7CA74BF4E9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97DA26B-A5E0-5A49-9DDD-FC643DFE0901}"/>
              </a:ext>
            </a:extLst>
          </p:cNvPr>
          <p:cNvGrpSpPr/>
          <p:nvPr/>
        </p:nvGrpSpPr>
        <p:grpSpPr>
          <a:xfrm>
            <a:off x="3229232" y="342239"/>
            <a:ext cx="2442519" cy="1746051"/>
            <a:chOff x="1890583" y="2578812"/>
            <a:chExt cx="2442519" cy="17460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816861-6E7C-7E4A-8B77-0FEC72630E5B}"/>
                </a:ext>
              </a:extLst>
            </p:cNvPr>
            <p:cNvSpPr txBox="1"/>
            <p:nvPr/>
          </p:nvSpPr>
          <p:spPr>
            <a:xfrm>
              <a:off x="1890583" y="2578812"/>
              <a:ext cx="2147161" cy="1746051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60CDAA-1F7C-F94C-94B6-A1C63E2A07DC}"/>
                </a:ext>
              </a:extLst>
            </p:cNvPr>
            <p:cNvCxnSpPr>
              <a:cxnSpLocks/>
            </p:cNvCxnSpPr>
            <p:nvPr/>
          </p:nvCxnSpPr>
          <p:spPr>
            <a:xfrm>
              <a:off x="3941805" y="2718486"/>
              <a:ext cx="391297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7062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5EC718EC-C314-504D-A779-7D0593AF02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05DEC9-F5B3-4645-9E41-63084D7D893F}"/>
              </a:ext>
            </a:extLst>
          </p:cNvPr>
          <p:cNvGrpSpPr/>
          <p:nvPr/>
        </p:nvGrpSpPr>
        <p:grpSpPr>
          <a:xfrm>
            <a:off x="3229232" y="342239"/>
            <a:ext cx="2442519" cy="1746051"/>
            <a:chOff x="1890583" y="2578812"/>
            <a:chExt cx="2442519" cy="174605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673E56-E344-6E43-8C9C-6DB17B0C4541}"/>
                </a:ext>
              </a:extLst>
            </p:cNvPr>
            <p:cNvSpPr txBox="1"/>
            <p:nvPr/>
          </p:nvSpPr>
          <p:spPr>
            <a:xfrm>
              <a:off x="1890583" y="2578812"/>
              <a:ext cx="2147161" cy="1746051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512824B-F79D-7643-BB41-B338D8B6C940}"/>
                </a:ext>
              </a:extLst>
            </p:cNvPr>
            <p:cNvCxnSpPr>
              <a:cxnSpLocks/>
            </p:cNvCxnSpPr>
            <p:nvPr/>
          </p:nvCxnSpPr>
          <p:spPr>
            <a:xfrm>
              <a:off x="3941805" y="2718486"/>
              <a:ext cx="391297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84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139E9BFD-368A-6B4B-8DA1-3A3BAA0D1B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9D0725-0AB8-F94F-8A65-37A547854A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92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471188A2-438B-3548-9649-C56EB0842A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5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6BCDDF2A-C869-BA48-9F0A-0123694CC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6EB0CC7-F68A-044E-AACC-DBD16767F20D}"/>
              </a:ext>
            </a:extLst>
          </p:cNvPr>
          <p:cNvGrpSpPr/>
          <p:nvPr/>
        </p:nvGrpSpPr>
        <p:grpSpPr>
          <a:xfrm>
            <a:off x="3064477" y="342239"/>
            <a:ext cx="2767911" cy="1746051"/>
            <a:chOff x="1565191" y="2578812"/>
            <a:chExt cx="2767911" cy="17460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F46C2B-D177-F640-A704-2AC64149FA0A}"/>
                </a:ext>
              </a:extLst>
            </p:cNvPr>
            <p:cNvSpPr txBox="1"/>
            <p:nvPr/>
          </p:nvSpPr>
          <p:spPr>
            <a:xfrm>
              <a:off x="1565191" y="2578812"/>
              <a:ext cx="2472554" cy="1746051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8201661-D0B7-5444-A895-57EC58322BD3}"/>
                </a:ext>
              </a:extLst>
            </p:cNvPr>
            <p:cNvCxnSpPr>
              <a:cxnSpLocks/>
            </p:cNvCxnSpPr>
            <p:nvPr/>
          </p:nvCxnSpPr>
          <p:spPr>
            <a:xfrm>
              <a:off x="3941805" y="2718486"/>
              <a:ext cx="391297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7581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FB3B77B-F06B-6D45-A209-90DD0E08C2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1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 chart&#10;&#10;Description automatically generated">
            <a:extLst>
              <a:ext uri="{FF2B5EF4-FFF2-40B4-BE49-F238E27FC236}">
                <a16:creationId xmlns:a16="http://schemas.microsoft.com/office/drawing/2014/main" id="{174B1D83-0FB7-5048-9E89-DD5A92B826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ECE81F8-58E6-6B44-91B8-90DA0C2C3743}"/>
              </a:ext>
            </a:extLst>
          </p:cNvPr>
          <p:cNvGrpSpPr/>
          <p:nvPr/>
        </p:nvGrpSpPr>
        <p:grpSpPr>
          <a:xfrm>
            <a:off x="1426978" y="836509"/>
            <a:ext cx="2061289" cy="1746051"/>
            <a:chOff x="2195384" y="2578812"/>
            <a:chExt cx="2061289" cy="174605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15325E-BD32-A14C-8794-72EAF4CE00B6}"/>
                </a:ext>
              </a:extLst>
            </p:cNvPr>
            <p:cNvSpPr txBox="1"/>
            <p:nvPr/>
          </p:nvSpPr>
          <p:spPr>
            <a:xfrm>
              <a:off x="2195384" y="2578812"/>
              <a:ext cx="1927654" cy="1746051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A25DEE9-D391-DF4B-9816-465F962C3C8E}"/>
                </a:ext>
              </a:extLst>
            </p:cNvPr>
            <p:cNvCxnSpPr>
              <a:cxnSpLocks/>
            </p:cNvCxnSpPr>
            <p:nvPr/>
          </p:nvCxnSpPr>
          <p:spPr>
            <a:xfrm>
              <a:off x="3941805" y="2718486"/>
              <a:ext cx="314868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43A4A9-7861-1243-8AAE-7E034A59E8B2}"/>
              </a:ext>
            </a:extLst>
          </p:cNvPr>
          <p:cNvGrpSpPr/>
          <p:nvPr/>
        </p:nvGrpSpPr>
        <p:grpSpPr>
          <a:xfrm>
            <a:off x="6159845" y="836509"/>
            <a:ext cx="2061289" cy="1746051"/>
            <a:chOff x="2195384" y="2578812"/>
            <a:chExt cx="2061289" cy="17460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E7E19F-678C-E74B-9B59-C80268490C9A}"/>
                </a:ext>
              </a:extLst>
            </p:cNvPr>
            <p:cNvSpPr txBox="1"/>
            <p:nvPr/>
          </p:nvSpPr>
          <p:spPr>
            <a:xfrm>
              <a:off x="2195384" y="2578812"/>
              <a:ext cx="1927654" cy="1746051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245E3C-B30A-364A-B110-88F6C4E0F8DF}"/>
                </a:ext>
              </a:extLst>
            </p:cNvPr>
            <p:cNvCxnSpPr>
              <a:cxnSpLocks/>
            </p:cNvCxnSpPr>
            <p:nvPr/>
          </p:nvCxnSpPr>
          <p:spPr>
            <a:xfrm>
              <a:off x="3941805" y="2718486"/>
              <a:ext cx="314868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2623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B851B17-D23A-0D4A-845F-B4DE505300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82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43972852-BCE8-E444-A24B-81097B15ED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1042AF9-09D2-9E46-8B06-36EE4210B33F}"/>
              </a:ext>
            </a:extLst>
          </p:cNvPr>
          <p:cNvGrpSpPr/>
          <p:nvPr/>
        </p:nvGrpSpPr>
        <p:grpSpPr>
          <a:xfrm>
            <a:off x="3064477" y="329539"/>
            <a:ext cx="2675923" cy="1746051"/>
            <a:chOff x="1565191" y="2578812"/>
            <a:chExt cx="2675923" cy="17460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D708D6-B986-324F-9B9D-C7C215CA636F}"/>
                </a:ext>
              </a:extLst>
            </p:cNvPr>
            <p:cNvSpPr txBox="1"/>
            <p:nvPr/>
          </p:nvSpPr>
          <p:spPr>
            <a:xfrm>
              <a:off x="1565191" y="2578812"/>
              <a:ext cx="2472554" cy="1746051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84BCCC-5895-BC4B-BB8A-515EBC0DF374}"/>
                </a:ext>
              </a:extLst>
            </p:cNvPr>
            <p:cNvCxnSpPr>
              <a:cxnSpLocks/>
            </p:cNvCxnSpPr>
            <p:nvPr/>
          </p:nvCxnSpPr>
          <p:spPr>
            <a:xfrm>
              <a:off x="3941805" y="2718486"/>
              <a:ext cx="299309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7799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44E2C-3951-9342-B777-8DD14C2A25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B0D0BB-4909-7143-ABCA-181C2A1A415B}"/>
              </a:ext>
            </a:extLst>
          </p:cNvPr>
          <p:cNvGrpSpPr/>
          <p:nvPr/>
        </p:nvGrpSpPr>
        <p:grpSpPr>
          <a:xfrm>
            <a:off x="3064477" y="329539"/>
            <a:ext cx="2815623" cy="1746051"/>
            <a:chOff x="1565191" y="2578812"/>
            <a:chExt cx="2815623" cy="17460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AA0921-B3E6-D745-94A3-6629002D9B0B}"/>
                </a:ext>
              </a:extLst>
            </p:cNvPr>
            <p:cNvSpPr txBox="1"/>
            <p:nvPr/>
          </p:nvSpPr>
          <p:spPr>
            <a:xfrm>
              <a:off x="1565191" y="2578812"/>
              <a:ext cx="2472554" cy="1746051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EC2034-A745-1244-B468-23A9CF0685CE}"/>
                </a:ext>
              </a:extLst>
            </p:cNvPr>
            <p:cNvCxnSpPr>
              <a:cxnSpLocks/>
            </p:cNvCxnSpPr>
            <p:nvPr/>
          </p:nvCxnSpPr>
          <p:spPr>
            <a:xfrm>
              <a:off x="3941805" y="2718486"/>
              <a:ext cx="439009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7399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ECF90422-6F46-A24A-90A7-4BD15E76A7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11DC32-E165-6F4F-B8FF-44883B855124}"/>
              </a:ext>
            </a:extLst>
          </p:cNvPr>
          <p:cNvGrpSpPr/>
          <p:nvPr/>
        </p:nvGrpSpPr>
        <p:grpSpPr>
          <a:xfrm>
            <a:off x="3178777" y="329539"/>
            <a:ext cx="2675923" cy="1746051"/>
            <a:chOff x="1565191" y="2578812"/>
            <a:chExt cx="2675923" cy="17460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76D5CB-4DD2-2A47-BB73-3643E1FD31D4}"/>
                </a:ext>
              </a:extLst>
            </p:cNvPr>
            <p:cNvSpPr txBox="1"/>
            <p:nvPr/>
          </p:nvSpPr>
          <p:spPr>
            <a:xfrm>
              <a:off x="1565191" y="2578812"/>
              <a:ext cx="2472554" cy="1746051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BEEE9A2-1C35-454C-80FF-ADE401D10B24}"/>
                </a:ext>
              </a:extLst>
            </p:cNvPr>
            <p:cNvCxnSpPr>
              <a:cxnSpLocks/>
            </p:cNvCxnSpPr>
            <p:nvPr/>
          </p:nvCxnSpPr>
          <p:spPr>
            <a:xfrm>
              <a:off x="3941805" y="2718486"/>
              <a:ext cx="299309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25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CA2E758-17EE-428D-80C3-E02A0C86C779}"/>
              </a:ext>
            </a:extLst>
          </p:cNvPr>
          <p:cNvGrpSpPr/>
          <p:nvPr/>
        </p:nvGrpSpPr>
        <p:grpSpPr>
          <a:xfrm>
            <a:off x="0" y="-28575"/>
            <a:ext cx="12192000" cy="6858000"/>
            <a:chOff x="0" y="-28575"/>
            <a:chExt cx="12192000" cy="6858000"/>
          </a:xfrm>
        </p:grpSpPr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7DDA5AED-9899-2849-8D9A-B7D63E12A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8575"/>
              <a:ext cx="12192000" cy="685800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7A72D1-3976-FA4A-B25E-662FA4E4388D}"/>
                </a:ext>
              </a:extLst>
            </p:cNvPr>
            <p:cNvGrpSpPr/>
            <p:nvPr/>
          </p:nvGrpSpPr>
          <p:grpSpPr>
            <a:xfrm>
              <a:off x="3396561" y="291439"/>
              <a:ext cx="2547039" cy="1746051"/>
              <a:chOff x="1694075" y="2559762"/>
              <a:chExt cx="2547039" cy="174605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63A90A-05E4-5747-B067-E3AC04F8D84B}"/>
                  </a:ext>
                </a:extLst>
              </p:cNvPr>
              <p:cNvSpPr txBox="1"/>
              <p:nvPr/>
            </p:nvSpPr>
            <p:spPr>
              <a:xfrm>
                <a:off x="1694075" y="2559762"/>
                <a:ext cx="2247730" cy="1746051"/>
              </a:xfrm>
              <a:prstGeom prst="rect">
                <a:avLst/>
              </a:prstGeom>
              <a:solidFill>
                <a:srgbClr val="273582"/>
              </a:solidFill>
            </p:spPr>
            <p:txBody>
              <a:bodyPr wrap="square" rIns="180000" rtlCol="0">
                <a:noAutofit/>
              </a:bodyPr>
              <a:lstStyle/>
              <a:p>
                <a:r>
                  <a:rPr lang="en-PH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 THIS AREA TO HIGHLIGHT HOSPITAL RESULTS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1327F9D-093D-6F4A-BEC3-042E60469C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1805" y="2718486"/>
                <a:ext cx="299309" cy="0"/>
              </a:xfrm>
              <a:prstGeom prst="line">
                <a:avLst/>
              </a:prstGeom>
              <a:ln w="34925">
                <a:solidFill>
                  <a:srgbClr val="F8AE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0078CDA-51DD-4FE8-8C80-4F2F89E3016C}"/>
                </a:ext>
              </a:extLst>
            </p:cNvPr>
            <p:cNvGrpSpPr/>
            <p:nvPr/>
          </p:nvGrpSpPr>
          <p:grpSpPr>
            <a:xfrm>
              <a:off x="10207626" y="5734050"/>
              <a:ext cx="1108074" cy="842962"/>
              <a:chOff x="2873375" y="3543300"/>
              <a:chExt cx="1180363" cy="96678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38CBFC1-646B-4378-8120-D1EB78129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3375" y="3543300"/>
                <a:ext cx="708024" cy="28731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843417C-194A-4989-AB9C-5B7751F6A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1920" y="3806952"/>
                <a:ext cx="639479" cy="288797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23BE0A5-B0D4-43FE-82E2-C25989978F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7413" y="4043362"/>
                <a:ext cx="1076325" cy="4667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6108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105" y="658019"/>
            <a:ext cx="2533650" cy="733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49505"/>
          </a:xfrm>
          <a:solidFill>
            <a:srgbClr val="FBAD18"/>
          </a:solidFill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rgbClr val="FBAD18"/>
                </a:solidFill>
              </a:rPr>
              <a:t>gggggggggggggggggggggA</a:t>
            </a:r>
            <a:br>
              <a:rPr lang="en-AU" dirty="0">
                <a:solidFill>
                  <a:srgbClr val="FBAD18"/>
                </a:solidFill>
              </a:rPr>
            </a:br>
            <a:r>
              <a:rPr lang="en-AU" dirty="0">
                <a:solidFill>
                  <a:srgbClr val="FBAD18"/>
                </a:solidFill>
              </a:rPr>
              <a:t>										</a:t>
            </a:r>
            <a:r>
              <a:rPr lang="en-AU" sz="3200" b="1" dirty="0">
                <a:solidFill>
                  <a:schemeClr val="bg1"/>
                </a:solidFill>
              </a:rPr>
              <a:t>AUSTRALIA</a:t>
            </a:r>
            <a:r>
              <a:rPr lang="en-AU" dirty="0">
                <a:solidFill>
                  <a:srgbClr val="FBAD18"/>
                </a:solidFill>
              </a:rPr>
              <a:t>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927" y="1801906"/>
            <a:ext cx="11806517" cy="4921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 number of hip fractures </a:t>
            </a: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11,482</a:t>
            </a:r>
          </a:p>
          <a:p>
            <a:pPr marL="0" indent="0"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 at admission</a:t>
            </a:r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A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average age of hip fracture patients was 81 years</a:t>
            </a:r>
          </a:p>
          <a:p>
            <a:pPr lvl="0"/>
            <a:r>
              <a:rPr lang="en-A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People aged 90 years and older made up 25% of hip fracture patients</a:t>
            </a:r>
          </a:p>
          <a:p>
            <a:pPr marL="0" indent="0"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Sex</a:t>
            </a:r>
          </a:p>
          <a:p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Females comprised 66% of hip fracture patients</a:t>
            </a:r>
          </a:p>
          <a:p>
            <a:pPr marL="0" indent="0">
              <a:buNone/>
            </a:pPr>
            <a:r>
              <a:rPr lang="en-A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Usual place of residence</a:t>
            </a:r>
          </a:p>
          <a:p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72% of people admitted with a hip fracture lived at home prior to their injury.</a:t>
            </a:r>
          </a:p>
          <a:p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28% of people were admitted from residential care</a:t>
            </a:r>
          </a:p>
          <a:p>
            <a:pPr marL="0" indent="0">
              <a:buNone/>
            </a:pPr>
            <a:r>
              <a:rPr lang="en-A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Preadmission cognitive status</a:t>
            </a:r>
          </a:p>
          <a:p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37% of patients had pre-existing impaired cognition or known dementia</a:t>
            </a:r>
          </a:p>
          <a:p>
            <a:pPr marL="0" indent="0">
              <a:buNone/>
            </a:pPr>
            <a:r>
              <a:rPr lang="en-A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Preadmission walking ability</a:t>
            </a:r>
          </a:p>
          <a:p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44% of hip fracture walked without a walking aid</a:t>
            </a:r>
          </a:p>
          <a:p>
            <a:pPr marL="0" indent="0">
              <a:buNone/>
            </a:pP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27" y="424424"/>
            <a:ext cx="2908181" cy="8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10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2CFCF6EF-000C-D343-9C4E-3DB8352426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DFCAFFC-3AB9-D44B-88B6-8B7D65C38A4E}"/>
              </a:ext>
            </a:extLst>
          </p:cNvPr>
          <p:cNvGrpSpPr/>
          <p:nvPr/>
        </p:nvGrpSpPr>
        <p:grpSpPr>
          <a:xfrm>
            <a:off x="3416299" y="329539"/>
            <a:ext cx="2514601" cy="1746051"/>
            <a:chOff x="1726513" y="2578812"/>
            <a:chExt cx="2514601" cy="17460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29AC6B-B5EA-E94B-85D6-36C4DEDCEC11}"/>
                </a:ext>
              </a:extLst>
            </p:cNvPr>
            <p:cNvSpPr txBox="1"/>
            <p:nvPr/>
          </p:nvSpPr>
          <p:spPr>
            <a:xfrm>
              <a:off x="1726513" y="2578812"/>
              <a:ext cx="2311231" cy="1746051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F884DA7-2F7A-4947-A1B8-DEB59AB57D1A}"/>
                </a:ext>
              </a:extLst>
            </p:cNvPr>
            <p:cNvCxnSpPr>
              <a:cxnSpLocks/>
            </p:cNvCxnSpPr>
            <p:nvPr/>
          </p:nvCxnSpPr>
          <p:spPr>
            <a:xfrm>
              <a:off x="3941805" y="2718486"/>
              <a:ext cx="299309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4921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E1B0D51-57DB-0046-9C1F-5232A9DA11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25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F66204F6-4499-2641-8A88-E4AC1B2FBA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F5E43C-F2EE-B543-830D-3A42C4464FF4}"/>
              </a:ext>
            </a:extLst>
          </p:cNvPr>
          <p:cNvGrpSpPr/>
          <p:nvPr/>
        </p:nvGrpSpPr>
        <p:grpSpPr>
          <a:xfrm>
            <a:off x="3216877" y="329539"/>
            <a:ext cx="2675923" cy="1746051"/>
            <a:chOff x="1565191" y="2578812"/>
            <a:chExt cx="2675923" cy="17460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775A8F-0D02-B14A-B737-A435AA375635}"/>
                </a:ext>
              </a:extLst>
            </p:cNvPr>
            <p:cNvSpPr txBox="1"/>
            <p:nvPr/>
          </p:nvSpPr>
          <p:spPr>
            <a:xfrm>
              <a:off x="1565191" y="2578812"/>
              <a:ext cx="2472554" cy="1746051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5AADE33-B687-D34D-894B-DDA26CBCEF38}"/>
                </a:ext>
              </a:extLst>
            </p:cNvPr>
            <p:cNvCxnSpPr>
              <a:cxnSpLocks/>
            </p:cNvCxnSpPr>
            <p:nvPr/>
          </p:nvCxnSpPr>
          <p:spPr>
            <a:xfrm>
              <a:off x="3941805" y="2718486"/>
              <a:ext cx="299309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4677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EB7FE55-0C23-9D48-B3D0-0C5694849C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73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96F97-2579-9747-9761-DB2AB70EAC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37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682BDE9C-E8AE-6647-9EAA-652BC4499E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38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87D9061-AAEF-904D-A9CE-7F055DCED2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F75A429-6E2E-B444-9002-EA412256ECC3}"/>
              </a:ext>
            </a:extLst>
          </p:cNvPr>
          <p:cNvGrpSpPr/>
          <p:nvPr/>
        </p:nvGrpSpPr>
        <p:grpSpPr>
          <a:xfrm>
            <a:off x="3216877" y="329539"/>
            <a:ext cx="2675923" cy="1746051"/>
            <a:chOff x="1565191" y="2578812"/>
            <a:chExt cx="2675923" cy="174605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7BACC5-3638-4940-8FE7-EAC97EBB3CAE}"/>
                </a:ext>
              </a:extLst>
            </p:cNvPr>
            <p:cNvSpPr txBox="1"/>
            <p:nvPr/>
          </p:nvSpPr>
          <p:spPr>
            <a:xfrm>
              <a:off x="1565191" y="2578812"/>
              <a:ext cx="2472554" cy="1746051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19C115-787E-E34C-B873-E17CE7815DFC}"/>
                </a:ext>
              </a:extLst>
            </p:cNvPr>
            <p:cNvCxnSpPr>
              <a:cxnSpLocks/>
            </p:cNvCxnSpPr>
            <p:nvPr/>
          </p:nvCxnSpPr>
          <p:spPr>
            <a:xfrm>
              <a:off x="3941805" y="2718486"/>
              <a:ext cx="299309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2815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C8309-62CF-A544-8940-8DF401AE0C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262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7986D5-9BC8-A042-92AD-80F8CDFF59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4C34FEF-8AD0-E94C-A6AB-56C50F9E01C7}"/>
              </a:ext>
            </a:extLst>
          </p:cNvPr>
          <p:cNvGrpSpPr/>
          <p:nvPr/>
        </p:nvGrpSpPr>
        <p:grpSpPr>
          <a:xfrm>
            <a:off x="482886" y="1392377"/>
            <a:ext cx="2373330" cy="2211283"/>
            <a:chOff x="482886" y="2894742"/>
            <a:chExt cx="2373330" cy="221128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185E34-953F-EF4A-9CAE-428D6641828F}"/>
                </a:ext>
              </a:extLst>
            </p:cNvPr>
            <p:cNvSpPr txBox="1"/>
            <p:nvPr/>
          </p:nvSpPr>
          <p:spPr>
            <a:xfrm>
              <a:off x="482886" y="2894742"/>
              <a:ext cx="2044558" cy="2211283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29F83C-8B9D-F14E-999C-0AB2B848CA41}"/>
                </a:ext>
              </a:extLst>
            </p:cNvPr>
            <p:cNvCxnSpPr>
              <a:cxnSpLocks/>
            </p:cNvCxnSpPr>
            <p:nvPr/>
          </p:nvCxnSpPr>
          <p:spPr>
            <a:xfrm>
              <a:off x="2325881" y="3034103"/>
              <a:ext cx="530335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4464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8D8026-53E9-F74B-AAA3-40F9DC6644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230FFCF-7546-AA4B-8EC0-5F1D3403B470}"/>
              </a:ext>
            </a:extLst>
          </p:cNvPr>
          <p:cNvGrpSpPr/>
          <p:nvPr/>
        </p:nvGrpSpPr>
        <p:grpSpPr>
          <a:xfrm>
            <a:off x="482600" y="698036"/>
            <a:ext cx="4267200" cy="1169060"/>
            <a:chOff x="-26086" y="2610563"/>
            <a:chExt cx="4267200" cy="11690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2875A4-501B-644E-A47A-7D1F3EF4680F}"/>
                </a:ext>
              </a:extLst>
            </p:cNvPr>
            <p:cNvSpPr txBox="1"/>
            <p:nvPr/>
          </p:nvSpPr>
          <p:spPr>
            <a:xfrm>
              <a:off x="-26086" y="2610563"/>
              <a:ext cx="4063831" cy="1169060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DE46BD-A531-2A42-945C-55408D1B8B8B}"/>
                </a:ext>
              </a:extLst>
            </p:cNvPr>
            <p:cNvCxnSpPr>
              <a:cxnSpLocks/>
            </p:cNvCxnSpPr>
            <p:nvPr/>
          </p:nvCxnSpPr>
          <p:spPr>
            <a:xfrm>
              <a:off x="3941805" y="2718486"/>
              <a:ext cx="299309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2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105" y="658019"/>
            <a:ext cx="2533650" cy="733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28927"/>
          </a:xfrm>
          <a:solidFill>
            <a:srgbClr val="FBAD18"/>
          </a:solidFill>
        </p:spPr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									</a:t>
            </a:r>
            <a:br>
              <a:rPr lang="en-AU" b="1" dirty="0">
                <a:solidFill>
                  <a:schemeClr val="bg1"/>
                </a:solidFill>
              </a:rPr>
            </a:br>
            <a:r>
              <a:rPr lang="en-AU" b="1" dirty="0">
                <a:solidFill>
                  <a:schemeClr val="bg1"/>
                </a:solidFill>
              </a:rPr>
              <a:t>									</a:t>
            </a:r>
            <a:r>
              <a:rPr lang="en-AU" sz="3200" b="1" dirty="0">
                <a:solidFill>
                  <a:schemeClr val="bg1"/>
                </a:solidFill>
              </a:rPr>
              <a:t>NEW ZEALAND</a:t>
            </a:r>
            <a:endParaRPr lang="en-AU" dirty="0">
              <a:solidFill>
                <a:srgbClr val="FBAD1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68" y="1809610"/>
            <a:ext cx="11340353" cy="4931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 number of hip fractures</a:t>
            </a: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3,334</a:t>
            </a:r>
          </a:p>
          <a:p>
            <a:pPr marL="0" indent="0"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 at admission</a:t>
            </a:r>
          </a:p>
          <a:p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average age of hip fracture patients was 82 years</a:t>
            </a:r>
          </a:p>
          <a:p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People aged 90 years and older made up 27% of hip fracture patients</a:t>
            </a:r>
          </a:p>
          <a:p>
            <a:pPr marL="0" indent="0"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Sex</a:t>
            </a:r>
          </a:p>
          <a:p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Females comprised 69% of hip fracture patients</a:t>
            </a:r>
          </a:p>
          <a:p>
            <a:pPr marL="0" indent="0">
              <a:buNone/>
            </a:pPr>
            <a:r>
              <a:rPr lang="en-A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Usual place of residence</a:t>
            </a:r>
          </a:p>
          <a:p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71% of people admitted with a hip fracture lived at home prior to their injury</a:t>
            </a:r>
          </a:p>
          <a:p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28% of people were admitted from residential care</a:t>
            </a:r>
          </a:p>
          <a:p>
            <a:pPr marL="0" indent="0">
              <a:buNone/>
            </a:pPr>
            <a:r>
              <a:rPr lang="en-A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Preadmission cognitive status</a:t>
            </a:r>
          </a:p>
          <a:p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36% of patients had pre-existing impaired cognition or known dementia</a:t>
            </a:r>
          </a:p>
          <a:p>
            <a:pPr marL="0" indent="0">
              <a:buNone/>
            </a:pPr>
            <a:r>
              <a:rPr lang="en-A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Preadmission walking ability</a:t>
            </a:r>
          </a:p>
          <a:p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41% of hip fracture walked without a walking aid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68" y="443542"/>
            <a:ext cx="2908181" cy="8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01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1D53F46D-1520-A845-AE0E-4DEBE7DC4A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8EF2900-5DD3-FB42-9598-F0E73571F66F}"/>
              </a:ext>
            </a:extLst>
          </p:cNvPr>
          <p:cNvGrpSpPr/>
          <p:nvPr/>
        </p:nvGrpSpPr>
        <p:grpSpPr>
          <a:xfrm>
            <a:off x="482885" y="1561624"/>
            <a:ext cx="4227262" cy="1659555"/>
            <a:chOff x="482885" y="2578812"/>
            <a:chExt cx="4227262" cy="16595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3F26F5-379D-AC4E-992D-DE852F3E21F2}"/>
                </a:ext>
              </a:extLst>
            </p:cNvPr>
            <p:cNvSpPr txBox="1"/>
            <p:nvPr/>
          </p:nvSpPr>
          <p:spPr>
            <a:xfrm>
              <a:off x="482885" y="2578812"/>
              <a:ext cx="3554859" cy="1659555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B9F1AE6-1F77-F449-AC21-EDC742B10DB3}"/>
                </a:ext>
              </a:extLst>
            </p:cNvPr>
            <p:cNvCxnSpPr>
              <a:cxnSpLocks/>
            </p:cNvCxnSpPr>
            <p:nvPr/>
          </p:nvCxnSpPr>
          <p:spPr>
            <a:xfrm>
              <a:off x="3928649" y="2705330"/>
              <a:ext cx="781498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1070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C841DF4C-9AB7-9842-AF2F-37508F9C50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B0044A0-7D61-8D4A-A95F-154A7DDAE2AB}"/>
              </a:ext>
            </a:extLst>
          </p:cNvPr>
          <p:cNvGrpSpPr/>
          <p:nvPr/>
        </p:nvGrpSpPr>
        <p:grpSpPr>
          <a:xfrm>
            <a:off x="482600" y="698036"/>
            <a:ext cx="4267200" cy="1169060"/>
            <a:chOff x="-26086" y="2610563"/>
            <a:chExt cx="4267200" cy="11690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E271CA-3C2C-5E49-A14D-52B271209442}"/>
                </a:ext>
              </a:extLst>
            </p:cNvPr>
            <p:cNvSpPr txBox="1"/>
            <p:nvPr/>
          </p:nvSpPr>
          <p:spPr>
            <a:xfrm>
              <a:off x="-26086" y="2610563"/>
              <a:ext cx="4063831" cy="1169060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3D9C5A-0962-464D-926C-F47C937008F8}"/>
                </a:ext>
              </a:extLst>
            </p:cNvPr>
            <p:cNvCxnSpPr>
              <a:cxnSpLocks/>
            </p:cNvCxnSpPr>
            <p:nvPr/>
          </p:nvCxnSpPr>
          <p:spPr>
            <a:xfrm>
              <a:off x="3941805" y="2718486"/>
              <a:ext cx="299309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3550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3B12515-ABFA-0248-B46D-01ED5D9CB3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50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8DECE7D6-0BCD-B549-90FE-B4BDEE2BC8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887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7706AF70-F3DB-9A43-B3D4-AD82DF3062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9805829-05D4-944D-8379-0A7AC710A9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4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F6BB36BC-E19E-684B-8B9E-1F451433A6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1ADF42-843A-624A-BD91-C9C837328B6F}"/>
              </a:ext>
            </a:extLst>
          </p:cNvPr>
          <p:cNvGrpSpPr/>
          <p:nvPr/>
        </p:nvGrpSpPr>
        <p:grpSpPr>
          <a:xfrm>
            <a:off x="482886" y="2732580"/>
            <a:ext cx="2892591" cy="1659555"/>
            <a:chOff x="482886" y="2578812"/>
            <a:chExt cx="2892591" cy="165955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344AF0-9F3D-F246-8550-6DA904DF4F31}"/>
                </a:ext>
              </a:extLst>
            </p:cNvPr>
            <p:cNvSpPr txBox="1"/>
            <p:nvPr/>
          </p:nvSpPr>
          <p:spPr>
            <a:xfrm>
              <a:off x="482886" y="2578812"/>
              <a:ext cx="2595980" cy="1659555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B840BA1-6694-864F-B44C-6B6BB9851492}"/>
                </a:ext>
              </a:extLst>
            </p:cNvPr>
            <p:cNvCxnSpPr>
              <a:cxnSpLocks/>
            </p:cNvCxnSpPr>
            <p:nvPr/>
          </p:nvCxnSpPr>
          <p:spPr>
            <a:xfrm>
              <a:off x="2882095" y="2718486"/>
              <a:ext cx="493382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69255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8BBB96A-00D3-A74E-8A0A-A900C6BB78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31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F1A1120-09C1-BF4A-B2C7-2A2CA087F6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E6A6A50-EEEF-1C47-B5A5-448F79CF36E6}"/>
              </a:ext>
            </a:extLst>
          </p:cNvPr>
          <p:cNvGrpSpPr/>
          <p:nvPr/>
        </p:nvGrpSpPr>
        <p:grpSpPr>
          <a:xfrm>
            <a:off x="482885" y="2651558"/>
            <a:ext cx="2568502" cy="1659555"/>
            <a:chOff x="482885" y="2578812"/>
            <a:chExt cx="2568502" cy="16595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A420C8-D91D-C443-A653-5FF0159EB597}"/>
                </a:ext>
              </a:extLst>
            </p:cNvPr>
            <p:cNvSpPr txBox="1"/>
            <p:nvPr/>
          </p:nvSpPr>
          <p:spPr>
            <a:xfrm>
              <a:off x="482885" y="2578812"/>
              <a:ext cx="2248739" cy="1659555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E0574-8C49-634C-B6E3-DAD912C536D2}"/>
                </a:ext>
              </a:extLst>
            </p:cNvPr>
            <p:cNvCxnSpPr>
              <a:cxnSpLocks/>
            </p:cNvCxnSpPr>
            <p:nvPr/>
          </p:nvCxnSpPr>
          <p:spPr>
            <a:xfrm>
              <a:off x="2558005" y="2718486"/>
              <a:ext cx="493382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24552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02E7399-AEBE-8347-9EA2-A2A45C7F58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4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5267C62-9950-DF4F-A541-634DC28352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787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12FB480-73AC-744C-A245-BD9A21B0B1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2EA87D1-13D7-7B43-8676-9B9E4E1C9AC8}"/>
              </a:ext>
            </a:extLst>
          </p:cNvPr>
          <p:cNvGrpSpPr/>
          <p:nvPr/>
        </p:nvGrpSpPr>
        <p:grpSpPr>
          <a:xfrm>
            <a:off x="482885" y="2570533"/>
            <a:ext cx="2568502" cy="1659555"/>
            <a:chOff x="482885" y="2578812"/>
            <a:chExt cx="2568502" cy="16595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2D14A8-9436-3C42-952B-4D82CD076CB4}"/>
                </a:ext>
              </a:extLst>
            </p:cNvPr>
            <p:cNvSpPr txBox="1"/>
            <p:nvPr/>
          </p:nvSpPr>
          <p:spPr>
            <a:xfrm>
              <a:off x="482885" y="2578812"/>
              <a:ext cx="2248739" cy="1659555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BDFD024-2F77-CA4F-B602-D2FD05C0A558}"/>
                </a:ext>
              </a:extLst>
            </p:cNvPr>
            <p:cNvCxnSpPr>
              <a:cxnSpLocks/>
            </p:cNvCxnSpPr>
            <p:nvPr/>
          </p:nvCxnSpPr>
          <p:spPr>
            <a:xfrm>
              <a:off x="2558005" y="2718486"/>
              <a:ext cx="493382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41919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446FA5A8-0DC9-9D48-80E7-10CC0F5D55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82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, line chart&#10;&#10;Description automatically generated">
            <a:extLst>
              <a:ext uri="{FF2B5EF4-FFF2-40B4-BE49-F238E27FC236}">
                <a16:creationId xmlns:a16="http://schemas.microsoft.com/office/drawing/2014/main" id="{C12302FA-A586-2244-8B25-E16F8AC16D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D6CDAB3-59B2-B54E-8C71-18723AE95DA5}"/>
              </a:ext>
            </a:extLst>
          </p:cNvPr>
          <p:cNvGrpSpPr/>
          <p:nvPr/>
        </p:nvGrpSpPr>
        <p:grpSpPr>
          <a:xfrm>
            <a:off x="482885" y="2477936"/>
            <a:ext cx="2568502" cy="1659555"/>
            <a:chOff x="482885" y="2578812"/>
            <a:chExt cx="2568502" cy="16595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C29848-0C59-1E4B-84B3-B08AC26B3099}"/>
                </a:ext>
              </a:extLst>
            </p:cNvPr>
            <p:cNvSpPr txBox="1"/>
            <p:nvPr/>
          </p:nvSpPr>
          <p:spPr>
            <a:xfrm>
              <a:off x="482885" y="2578812"/>
              <a:ext cx="2248739" cy="1659555"/>
            </a:xfrm>
            <a:prstGeom prst="rect">
              <a:avLst/>
            </a:prstGeom>
            <a:solidFill>
              <a:srgbClr val="273582"/>
            </a:solidFill>
          </p:spPr>
          <p:txBody>
            <a:bodyPr wrap="square" rIns="180000" rtlCol="0">
              <a:noAutofit/>
            </a:bodyPr>
            <a:lstStyle/>
            <a:p>
              <a:r>
                <a:rPr lang="en-PH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THIS AREA TO HIGHLIGHT HOSPITAL RESULTS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973C3C3-A3E1-3248-B097-71D5873CF28A}"/>
                </a:ext>
              </a:extLst>
            </p:cNvPr>
            <p:cNvCxnSpPr>
              <a:cxnSpLocks/>
            </p:cNvCxnSpPr>
            <p:nvPr/>
          </p:nvCxnSpPr>
          <p:spPr>
            <a:xfrm>
              <a:off x="2558005" y="2718486"/>
              <a:ext cx="493382" cy="0"/>
            </a:xfrm>
            <a:prstGeom prst="line">
              <a:avLst/>
            </a:prstGeom>
            <a:ln w="34925">
              <a:solidFill>
                <a:srgbClr val="F8AE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19753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1E45C7BB-DA35-9E47-A4EB-A6B1291C5B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D5FAA3-0408-CB4C-A782-DB60B00C9A24}"/>
              </a:ext>
            </a:extLst>
          </p:cNvPr>
          <p:cNvSpPr txBox="1"/>
          <p:nvPr/>
        </p:nvSpPr>
        <p:spPr>
          <a:xfrm>
            <a:off x="419290" y="1721432"/>
            <a:ext cx="3377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00935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EA5129D-505D-E04A-9A21-534CB51BAD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8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A5525-584D-2944-8843-E0D978F85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74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5AE5A66-3991-E942-889C-8E77011C6E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6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87FD4A74-8D56-0949-AFFD-60B9C593C2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00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391</Words>
  <Application>Microsoft Office PowerPoint</Application>
  <PresentationFormat>Widescreen</PresentationFormat>
  <Paragraphs>52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Arial</vt:lpstr>
      <vt:lpstr>Office Theme</vt:lpstr>
      <vt:lpstr>PowerPoint Presentation</vt:lpstr>
      <vt:lpstr>PowerPoint Presentation</vt:lpstr>
      <vt:lpstr>gggggggggggggggggggggA           AUSTRALIAg</vt:lpstr>
      <vt:lpstr>                   NEW ZEALAND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Hallen</dc:creator>
  <cp:lastModifiedBy>Tim Payne</cp:lastModifiedBy>
  <cp:revision>25</cp:revision>
  <dcterms:created xsi:type="dcterms:W3CDTF">2021-08-23T07:08:49Z</dcterms:created>
  <dcterms:modified xsi:type="dcterms:W3CDTF">2021-09-13T03:48:55Z</dcterms:modified>
</cp:coreProperties>
</file>